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4" d="100"/>
          <a:sy n="44" d="100"/>
        </p:scale>
        <p:origin x="-16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94FB63-2BF5-3D4D-B22C-206B1D7708AF}" type="datetimeFigureOut">
              <a:rPr lang="en-US" smtClean="0"/>
              <a:t>16-01-07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096400-760D-E044-81CE-88EF532C8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637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www.bio.miami.edu</a:t>
            </a:r>
            <a:r>
              <a:rPr lang="en-US" baseline="0" dirty="0" smtClean="0"/>
              <a:t>/</a:t>
            </a:r>
            <a:r>
              <a:rPr lang="en-US" baseline="0" dirty="0" err="1" smtClean="0"/>
              <a:t>dana</a:t>
            </a:r>
            <a:r>
              <a:rPr lang="en-US" baseline="0" dirty="0" smtClean="0"/>
              <a:t>/pix/</a:t>
            </a:r>
            <a:r>
              <a:rPr lang="en-US" baseline="0" dirty="0" err="1" smtClean="0"/>
              <a:t>lifetable_squirrel.jpg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96400-760D-E044-81CE-88EF532C8A1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647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Screenshot</a:t>
            </a:r>
            <a:r>
              <a:rPr lang="en-US" baseline="0" dirty="0" smtClean="0"/>
              <a:t> from: https://</a:t>
            </a:r>
            <a:r>
              <a:rPr lang="en-US" baseline="0" dirty="0" err="1" smtClean="0"/>
              <a:t>books.google.ca</a:t>
            </a:r>
            <a:r>
              <a:rPr lang="en-US" baseline="0" dirty="0" smtClean="0"/>
              <a:t>/</a:t>
            </a:r>
            <a:r>
              <a:rPr lang="en-US" baseline="0" dirty="0" err="1" smtClean="0"/>
              <a:t>books?id</a:t>
            </a:r>
            <a:r>
              <a:rPr lang="en-US" baseline="0" dirty="0" smtClean="0"/>
              <a:t>=</a:t>
            </a:r>
            <a:r>
              <a:rPr lang="en-US" baseline="0" dirty="0" err="1" smtClean="0"/>
              <a:t>POhtCgAAQBAJ&amp;pg</a:t>
            </a:r>
            <a:r>
              <a:rPr lang="en-US" baseline="0" dirty="0" smtClean="0"/>
              <a:t>=PT905&amp;dq=life+table+for+a+cohort+of+843+individuals&amp;hl=</a:t>
            </a:r>
            <a:r>
              <a:rPr lang="en-US" baseline="0" dirty="0" err="1" smtClean="0"/>
              <a:t>en&amp;sa</a:t>
            </a:r>
            <a:r>
              <a:rPr lang="en-US" baseline="0" dirty="0" smtClean="0"/>
              <a:t>=</a:t>
            </a:r>
            <a:r>
              <a:rPr lang="en-US" baseline="0" dirty="0" err="1" smtClean="0"/>
              <a:t>X&amp;ved</a:t>
            </a:r>
            <a:r>
              <a:rPr lang="en-US" baseline="0" dirty="0" smtClean="0"/>
              <a:t>=0ahUKEwjx2azeppjKAhWGSSYKHZ6ZAAMQ6AEIHDAA#v=</a:t>
            </a:r>
            <a:r>
              <a:rPr lang="en-US" baseline="0" dirty="0" err="1" smtClean="0"/>
              <a:t>onepage&amp;q</a:t>
            </a:r>
            <a:r>
              <a:rPr lang="en-US" baseline="0" dirty="0" smtClean="0"/>
              <a:t>=life%20table%20for%20a%20cohort%20of%20843%20individuals&amp;f=false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96400-760D-E044-81CE-88EF532C8A1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</a:t>
            </a:r>
            <a:r>
              <a:rPr lang="en-US" dirty="0" err="1" smtClean="0"/>
              <a:t>figures.boundless.com</a:t>
            </a:r>
            <a:r>
              <a:rPr lang="en-US" dirty="0" smtClean="0"/>
              <a:t>/19821/large/figure-45-01-05.jpe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96400-760D-E044-81CE-88EF532C8A1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6657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Formula: http://bio1510.biology.gatech.edu/</a:t>
            </a:r>
            <a:r>
              <a:rPr lang="en-US" dirty="0" err="1" smtClean="0"/>
              <a:t>wp</a:t>
            </a:r>
            <a:r>
              <a:rPr lang="en-US" dirty="0" smtClean="0"/>
              <a:t>-content/uploads/2014/08/exponential-growth-equation-</a:t>
            </a:r>
            <a:r>
              <a:rPr lang="en-US" dirty="0" err="1" smtClean="0"/>
              <a:t>CS.png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Image: http://media1.shmoop.com/images/biology/biobook_eco_1.png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96400-760D-E044-81CE-88EF532C8A1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646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Formula: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mathforum.org</a:t>
            </a:r>
            <a:r>
              <a:rPr lang="en-US" baseline="0" dirty="0" smtClean="0"/>
              <a:t>/</a:t>
            </a:r>
            <a:r>
              <a:rPr lang="en-US" baseline="0" dirty="0" err="1" smtClean="0"/>
              <a:t>mathimages</a:t>
            </a:r>
            <a:r>
              <a:rPr lang="en-US" baseline="0" dirty="0" smtClean="0"/>
              <a:t>/</a:t>
            </a:r>
            <a:r>
              <a:rPr lang="en-US" baseline="0" dirty="0" err="1" smtClean="0"/>
              <a:t>imgUpload</a:t>
            </a:r>
            <a:r>
              <a:rPr lang="en-US" baseline="0" dirty="0" smtClean="0"/>
              <a:t>/math/2/b/9/2b992582e5163b3db26792389aab43a0.png</a:t>
            </a:r>
          </a:p>
          <a:p>
            <a:endParaRPr lang="en-US" baseline="0" dirty="0" smtClean="0"/>
          </a:p>
          <a:p>
            <a:r>
              <a:rPr lang="en-US" dirty="0" smtClean="0"/>
              <a:t>Image: https://</a:t>
            </a:r>
            <a:r>
              <a:rPr lang="en-US" dirty="0" err="1" smtClean="0"/>
              <a:t>nelson.wisc.edu</a:t>
            </a:r>
            <a:r>
              <a:rPr lang="en-US" dirty="0" smtClean="0"/>
              <a:t>/sage/data-and-models/atlas/maps/</a:t>
            </a:r>
            <a:r>
              <a:rPr lang="en-US" dirty="0" err="1" smtClean="0"/>
              <a:t>popdoubletime</a:t>
            </a:r>
            <a:r>
              <a:rPr lang="en-US" dirty="0" smtClean="0"/>
              <a:t>/</a:t>
            </a:r>
            <a:r>
              <a:rPr lang="en-US" dirty="0" err="1" smtClean="0"/>
              <a:t>atl_popdoubletime.jpg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96400-760D-E044-81CE-88EF532C8A1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7133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www.zo.utexas.edu</a:t>
            </a:r>
            <a:r>
              <a:rPr lang="en-US" dirty="0" smtClean="0"/>
              <a:t>/courses/</a:t>
            </a:r>
            <a:r>
              <a:rPr lang="en-US" dirty="0" err="1" smtClean="0"/>
              <a:t>Thoc</a:t>
            </a:r>
            <a:r>
              <a:rPr lang="en-US" dirty="0" smtClean="0"/>
              <a:t>/Fig9.3.GIF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96400-760D-E044-81CE-88EF532C8A1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78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675D3-BB08-4444-A2AB-8D0D6C371FD5}" type="datetimeFigureOut">
              <a:rPr lang="en-US" smtClean="0"/>
              <a:t>16-01-07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2AFA-7850-804F-865E-87F1D21C9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640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675D3-BB08-4444-A2AB-8D0D6C371FD5}" type="datetimeFigureOut">
              <a:rPr lang="en-US" smtClean="0"/>
              <a:t>16-01-07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2AFA-7850-804F-865E-87F1D21C9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754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675D3-BB08-4444-A2AB-8D0D6C371FD5}" type="datetimeFigureOut">
              <a:rPr lang="en-US" smtClean="0"/>
              <a:t>16-01-07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2AFA-7850-804F-865E-87F1D21C9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786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675D3-BB08-4444-A2AB-8D0D6C371FD5}" type="datetimeFigureOut">
              <a:rPr lang="en-US" smtClean="0"/>
              <a:t>16-01-07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2AFA-7850-804F-865E-87F1D21C9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821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675D3-BB08-4444-A2AB-8D0D6C371FD5}" type="datetimeFigureOut">
              <a:rPr lang="en-US" smtClean="0"/>
              <a:t>16-01-07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2AFA-7850-804F-865E-87F1D21C9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619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675D3-BB08-4444-A2AB-8D0D6C371FD5}" type="datetimeFigureOut">
              <a:rPr lang="en-US" smtClean="0"/>
              <a:t>16-01-07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2AFA-7850-804F-865E-87F1D21C9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033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675D3-BB08-4444-A2AB-8D0D6C371FD5}" type="datetimeFigureOut">
              <a:rPr lang="en-US" smtClean="0"/>
              <a:t>16-01-07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2AFA-7850-804F-865E-87F1D21C9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421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675D3-BB08-4444-A2AB-8D0D6C371FD5}" type="datetimeFigureOut">
              <a:rPr lang="en-US" smtClean="0"/>
              <a:t>16-01-07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2AFA-7850-804F-865E-87F1D21C9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249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675D3-BB08-4444-A2AB-8D0D6C371FD5}" type="datetimeFigureOut">
              <a:rPr lang="en-US" smtClean="0"/>
              <a:t>16-01-07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2AFA-7850-804F-865E-87F1D21C9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252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675D3-BB08-4444-A2AB-8D0D6C371FD5}" type="datetimeFigureOut">
              <a:rPr lang="en-US" smtClean="0"/>
              <a:t>16-01-07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2AFA-7850-804F-865E-87F1D21C9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314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675D3-BB08-4444-A2AB-8D0D6C371FD5}" type="datetimeFigureOut">
              <a:rPr lang="en-US" smtClean="0"/>
              <a:t>16-01-07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2AFA-7850-804F-865E-87F1D21C9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290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675D3-BB08-4444-A2AB-8D0D6C371FD5}" type="datetimeFigureOut">
              <a:rPr lang="en-US" smtClean="0"/>
              <a:t>16-01-07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D2AFA-7850-804F-865E-87F1D21C9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100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Demography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12.2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532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Exponential Model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rganisms reproduce continuously at a constant rate</a:t>
            </a:r>
          </a:p>
          <a:p>
            <a:r>
              <a:rPr lang="en-US" dirty="0" smtClean="0"/>
              <a:t>J-shaped curve</a:t>
            </a:r>
          </a:p>
          <a:p>
            <a:endParaRPr lang="en-US" dirty="0"/>
          </a:p>
        </p:txBody>
      </p:sp>
      <p:pic>
        <p:nvPicPr>
          <p:cNvPr id="7" name="Content Placeholder 6" descr="biobook_eco_1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" r="392"/>
          <a:stretch>
            <a:fillRect/>
          </a:stretch>
        </p:blipFill>
        <p:spPr/>
      </p:pic>
      <p:pic>
        <p:nvPicPr>
          <p:cNvPr id="6" name="Picture 5" descr="exponential-growth-equation-C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979" y="3791027"/>
            <a:ext cx="29591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162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Doubling Time (t</a:t>
            </a:r>
            <a:r>
              <a:rPr lang="en-US" baseline="-25000" dirty="0" smtClean="0"/>
              <a:t>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s the time required for a population to double in size</a:t>
            </a:r>
          </a:p>
          <a:p>
            <a:r>
              <a:rPr lang="en-US" dirty="0"/>
              <a:t>a</a:t>
            </a:r>
            <a:r>
              <a:rPr lang="en-US" dirty="0" smtClean="0"/>
              <a:t>pproximation:</a:t>
            </a:r>
            <a:endParaRPr lang="en-US" dirty="0"/>
          </a:p>
        </p:txBody>
      </p:sp>
      <p:pic>
        <p:nvPicPr>
          <p:cNvPr id="6" name="Content Placeholder 5" descr="atl_popdoubletime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896" b="-22896"/>
          <a:stretch>
            <a:fillRect/>
          </a:stretch>
        </p:blipFill>
        <p:spPr/>
      </p:pic>
      <p:pic>
        <p:nvPicPr>
          <p:cNvPr id="5" name="Picture 4" descr="2b992582e5163b3db26792389aab43a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547" y="3709708"/>
            <a:ext cx="2570374" cy="151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9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Logistic Model of Population 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akes into account </a:t>
            </a:r>
            <a:r>
              <a:rPr lang="en-US" b="1" dirty="0" smtClean="0"/>
              <a:t>carrying capacity (K)</a:t>
            </a:r>
          </a:p>
          <a:p>
            <a:r>
              <a:rPr lang="en-US" dirty="0"/>
              <a:t>m</a:t>
            </a:r>
            <a:r>
              <a:rPr lang="en-US" dirty="0" smtClean="0"/>
              <a:t>ore realistic, but still a simplification (rate of reproduction, carrying capacity, etc. constant)</a:t>
            </a:r>
          </a:p>
          <a:p>
            <a:r>
              <a:rPr lang="en-US" dirty="0" smtClean="0"/>
              <a:t>produces an S-shaped curve</a:t>
            </a:r>
            <a:endParaRPr lang="en-US" dirty="0"/>
          </a:p>
        </p:txBody>
      </p:sp>
      <p:pic>
        <p:nvPicPr>
          <p:cNvPr id="5" name="Content Placeholder 4" descr="Fig9.3.GI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584" b="-37584"/>
          <a:stretch>
            <a:fillRect/>
          </a:stretch>
        </p:blipFill>
        <p:spPr>
          <a:xfrm>
            <a:off x="4243388" y="1212850"/>
            <a:ext cx="4443412" cy="5310188"/>
          </a:xfrm>
        </p:spPr>
      </p:pic>
    </p:spTree>
    <p:extLst>
      <p:ext uri="{BB962C8B-B14F-4D97-AF65-F5344CB8AC3E}">
        <p14:creationId xmlns:p14="http://schemas.microsoft.com/office/powerpoint/2010/main" val="3680160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Demography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s-IS" dirty="0" smtClean="0"/>
              <a:t>…i</a:t>
            </a:r>
            <a:r>
              <a:rPr lang="en-US" dirty="0" smtClean="0"/>
              <a:t>s </a:t>
            </a:r>
            <a:r>
              <a:rPr lang="en-US" dirty="0" smtClean="0"/>
              <a:t>the study of the growth rate</a:t>
            </a:r>
            <a:r>
              <a:rPr lang="en-US" dirty="0" smtClean="0"/>
              <a:t>, age structure, and other characteristics of populations</a:t>
            </a:r>
          </a:p>
          <a:p>
            <a:r>
              <a:rPr lang="en-US" b="1" dirty="0" err="1"/>
              <a:t>n</a:t>
            </a:r>
            <a:r>
              <a:rPr lang="en-US" b="1" dirty="0" err="1" smtClean="0"/>
              <a:t>atality</a:t>
            </a:r>
            <a:r>
              <a:rPr lang="en-US" dirty="0" smtClean="0"/>
              <a:t> = birth rate</a:t>
            </a:r>
          </a:p>
          <a:p>
            <a:r>
              <a:rPr lang="en-US" b="1" dirty="0"/>
              <a:t>m</a:t>
            </a:r>
            <a:r>
              <a:rPr lang="en-US" b="1" dirty="0" smtClean="0"/>
              <a:t>ortality </a:t>
            </a:r>
            <a:r>
              <a:rPr lang="en-US" dirty="0" smtClean="0"/>
              <a:t>= death rate</a:t>
            </a:r>
          </a:p>
          <a:p>
            <a:r>
              <a:rPr lang="en-US" b="1" dirty="0"/>
              <a:t>i</a:t>
            </a:r>
            <a:r>
              <a:rPr lang="en-US" b="1" dirty="0" smtClean="0"/>
              <a:t>mmigration</a:t>
            </a:r>
            <a:r>
              <a:rPr lang="en-US" dirty="0" smtClean="0"/>
              <a:t> = movement of individuals into a population </a:t>
            </a:r>
          </a:p>
          <a:p>
            <a:r>
              <a:rPr lang="en-US" b="1" dirty="0"/>
              <a:t>e</a:t>
            </a:r>
            <a:r>
              <a:rPr lang="en-US" b="1" dirty="0" smtClean="0"/>
              <a:t>migration</a:t>
            </a:r>
            <a:r>
              <a:rPr lang="en-US" dirty="0" smtClean="0"/>
              <a:t> </a:t>
            </a:r>
            <a:r>
              <a:rPr lang="en-US" dirty="0"/>
              <a:t>= movement of individuals into a population </a:t>
            </a:r>
          </a:p>
        </p:txBody>
      </p:sp>
    </p:spTree>
    <p:extLst>
      <p:ext uri="{BB962C8B-B14F-4D97-AF65-F5344CB8AC3E}">
        <p14:creationId xmlns:p14="http://schemas.microsoft.com/office/powerpoint/2010/main" val="3099708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Table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hart that summarizes the demographic characteristics of a population</a:t>
            </a:r>
          </a:p>
          <a:p>
            <a:r>
              <a:rPr lang="en-US" dirty="0"/>
              <a:t>d</a:t>
            </a:r>
            <a:r>
              <a:rPr lang="en-US" dirty="0" smtClean="0"/>
              <a:t>ata is usually gathered in </a:t>
            </a:r>
            <a:r>
              <a:rPr lang="en-US" b="1" dirty="0" smtClean="0"/>
              <a:t>cohorts</a:t>
            </a:r>
            <a:endParaRPr lang="en-US" dirty="0"/>
          </a:p>
        </p:txBody>
      </p:sp>
      <p:pic>
        <p:nvPicPr>
          <p:cNvPr id="6" name="Content Placeholder 5" descr="lifetable_squirrel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777" b="-537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92450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creen Shot 2016-01-07 at 1.13.32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608" b="-26608"/>
          <a:stretch>
            <a:fillRect/>
          </a:stretch>
        </p:blipFill>
        <p:spPr>
          <a:xfrm>
            <a:off x="457200" y="374650"/>
            <a:ext cx="8229600" cy="6118225"/>
          </a:xfrm>
        </p:spPr>
      </p:pic>
    </p:spTree>
    <p:extLst>
      <p:ext uri="{BB962C8B-B14F-4D97-AF65-F5344CB8AC3E}">
        <p14:creationId xmlns:p14="http://schemas.microsoft.com/office/powerpoint/2010/main" val="2467170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Mortality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</a:t>
            </a:r>
            <a:r>
              <a:rPr lang="en-US" b="1" dirty="0" smtClean="0"/>
              <a:t>ge-specific mortality </a:t>
            </a:r>
            <a:r>
              <a:rPr lang="en-US" dirty="0" smtClean="0"/>
              <a:t>= proportion of individuals who were alive at the start of an age interval but died during the interval</a:t>
            </a:r>
          </a:p>
          <a:p>
            <a:r>
              <a:rPr lang="en-US" b="1" dirty="0"/>
              <a:t>a</a:t>
            </a:r>
            <a:r>
              <a:rPr lang="en-US" b="1" dirty="0" smtClean="0"/>
              <a:t>ge-specific survivorship </a:t>
            </a:r>
            <a:r>
              <a:rPr lang="en-US" dirty="0" smtClean="0"/>
              <a:t>= proportion of individuals that were alive at the start of an age interval &amp; survived until the start of the next age interval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135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Survivorship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g</a:t>
            </a:r>
            <a:r>
              <a:rPr lang="en-US" dirty="0" smtClean="0"/>
              <a:t>raphic display of the rate of surviving individuals over the lifespan of a species</a:t>
            </a:r>
            <a:endParaRPr lang="en-US" dirty="0"/>
          </a:p>
        </p:txBody>
      </p:sp>
      <p:pic>
        <p:nvPicPr>
          <p:cNvPr id="5" name="Content Placeholder 4" descr="figure-45-01-05.jpe.jpe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868" b="-11868"/>
          <a:stretch>
            <a:fillRect/>
          </a:stretch>
        </p:blipFill>
        <p:spPr>
          <a:xfrm>
            <a:off x="4495800" y="1417638"/>
            <a:ext cx="4424363" cy="5162550"/>
          </a:xfrm>
        </p:spPr>
      </p:pic>
    </p:spTree>
    <p:extLst>
      <p:ext uri="{BB962C8B-B14F-4D97-AF65-F5344CB8AC3E}">
        <p14:creationId xmlns:p14="http://schemas.microsoft.com/office/powerpoint/2010/main" val="2846389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Fecundity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s-IS" dirty="0" smtClean="0"/>
              <a:t>….the potential for a species to produce offspring in a lifetime</a:t>
            </a:r>
          </a:p>
          <a:p>
            <a:r>
              <a:rPr lang="en-US" b="1" dirty="0"/>
              <a:t>g</a:t>
            </a:r>
            <a:r>
              <a:rPr lang="is-IS" b="1" dirty="0" smtClean="0"/>
              <a:t>eneration time</a:t>
            </a:r>
            <a:r>
              <a:rPr lang="is-IS" dirty="0" smtClean="0"/>
              <a:t> = the average time between the birth of an organism &amp; the birth of its offspring</a:t>
            </a:r>
          </a:p>
          <a:p>
            <a:r>
              <a:rPr lang="en-US" b="1" dirty="0"/>
              <a:t>s</a:t>
            </a:r>
            <a:r>
              <a:rPr lang="is-IS" b="1" dirty="0" smtClean="0"/>
              <a:t>ex ratio</a:t>
            </a:r>
            <a:r>
              <a:rPr lang="is-IS" dirty="0" smtClean="0"/>
              <a:t> can have an impact on fecundity</a:t>
            </a:r>
          </a:p>
          <a:p>
            <a:r>
              <a:rPr lang="en-US" dirty="0" smtClean="0"/>
              <a:t>high fecundity vs. extensive parental care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697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Changes in Population Size:</a:t>
            </a:r>
            <a:br>
              <a:rPr lang="en-US" dirty="0" smtClean="0"/>
            </a:br>
            <a:r>
              <a:rPr lang="en-US" dirty="0" err="1" smtClean="0"/>
              <a:t>Modelling</a:t>
            </a:r>
            <a:r>
              <a:rPr lang="en-US" dirty="0" smtClean="0"/>
              <a:t> Population Growth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12.3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1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Dynamics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change in a population over time</a:t>
            </a:r>
          </a:p>
          <a:p>
            <a:r>
              <a:rPr lang="en-US" dirty="0"/>
              <a:t>e</a:t>
            </a:r>
            <a:r>
              <a:rPr lang="en-US" dirty="0" smtClean="0"/>
              <a:t>.g., mosquito populations are monitored for the spread of diseases such as West Nile Virus</a:t>
            </a:r>
          </a:p>
          <a:p>
            <a:r>
              <a:rPr lang="en-US" dirty="0" smtClean="0"/>
              <a:t> </a:t>
            </a:r>
          </a:p>
          <a:p>
            <a:r>
              <a:rPr lang="en-US" u="sng" dirty="0" smtClean="0"/>
              <a:t>(births + immigration) – (deaths + emigration)</a:t>
            </a:r>
            <a:r>
              <a:rPr lang="en-US" dirty="0" smtClean="0"/>
              <a:t>    					initial population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27957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509</Words>
  <Application>Microsoft Macintosh PowerPoint</Application>
  <PresentationFormat>On-screen Show (4:3)</PresentationFormat>
  <Paragraphs>54</Paragraphs>
  <Slides>12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Demography</vt:lpstr>
      <vt:lpstr>Demography</vt:lpstr>
      <vt:lpstr>Life Table</vt:lpstr>
      <vt:lpstr>PowerPoint Presentation</vt:lpstr>
      <vt:lpstr>Mortality Rate</vt:lpstr>
      <vt:lpstr>Survivorship Curves</vt:lpstr>
      <vt:lpstr>Fecundity</vt:lpstr>
      <vt:lpstr>Changes in Population Size: Modelling Population Growth</vt:lpstr>
      <vt:lpstr>Population Dynamics</vt:lpstr>
      <vt:lpstr>Exponential Model</vt:lpstr>
      <vt:lpstr>Doubling Time (td)</vt:lpstr>
      <vt:lpstr>Logistic Model of Population Growth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Demography</dc:title>
  <dc:creator>rubina khan</dc:creator>
  <cp:lastModifiedBy>rubina khan</cp:lastModifiedBy>
  <cp:revision>40</cp:revision>
  <dcterms:created xsi:type="dcterms:W3CDTF">2016-01-06T19:59:59Z</dcterms:created>
  <dcterms:modified xsi:type="dcterms:W3CDTF">2016-01-07T18:47:54Z</dcterms:modified>
</cp:coreProperties>
</file>